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7" r:id="rId2"/>
    <p:sldId id="259" r:id="rId3"/>
    <p:sldId id="258" r:id="rId4"/>
    <p:sldId id="281" r:id="rId5"/>
    <p:sldId id="282" r:id="rId6"/>
    <p:sldId id="280" r:id="rId7"/>
    <p:sldId id="266" r:id="rId8"/>
    <p:sldId id="267" r:id="rId9"/>
    <p:sldId id="283" r:id="rId10"/>
    <p:sldId id="269" r:id="rId11"/>
    <p:sldId id="270" r:id="rId12"/>
    <p:sldId id="271" r:id="rId13"/>
    <p:sldId id="275" r:id="rId14"/>
    <p:sldId id="274" r:id="rId15"/>
    <p:sldId id="272" r:id="rId16"/>
    <p:sldId id="273" r:id="rId17"/>
    <p:sldId id="276" r:id="rId18"/>
    <p:sldId id="284" r:id="rId19"/>
    <p:sldId id="277" r:id="rId20"/>
    <p:sldId id="278" r:id="rId21"/>
    <p:sldId id="260" r:id="rId22"/>
    <p:sldId id="261" r:id="rId23"/>
    <p:sldId id="262" r:id="rId24"/>
    <p:sldId id="263" r:id="rId25"/>
    <p:sldId id="285" r:id="rId26"/>
    <p:sldId id="286" r:id="rId27"/>
    <p:sldId id="264" r:id="rId28"/>
    <p:sldId id="265"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6" autoAdjust="0"/>
    <p:restoredTop sz="94660"/>
  </p:normalViewPr>
  <p:slideViewPr>
    <p:cSldViewPr>
      <p:cViewPr varScale="1">
        <p:scale>
          <a:sx n="70" d="100"/>
          <a:sy n="70" d="100"/>
        </p:scale>
        <p:origin x="137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C946E9-F578-4BF1-922C-DD8519692D8E}" type="datetimeFigureOut">
              <a:rPr lang="ru-RU" smtClean="0"/>
              <a:t>11.08.2015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64F64F-4CD4-4674-9E3D-BB0820C1DDE8}" type="slidenum">
              <a:rPr lang="ru-RU" smtClean="0"/>
              <a:t>‹#›</a:t>
            </a:fld>
            <a:endParaRPr lang="ru-RU"/>
          </a:p>
        </p:txBody>
      </p:sp>
    </p:spTree>
    <p:extLst>
      <p:ext uri="{BB962C8B-B14F-4D97-AF65-F5344CB8AC3E}">
        <p14:creationId xmlns:p14="http://schemas.microsoft.com/office/powerpoint/2010/main" val="3770048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A64F64F-4CD4-4674-9E3D-BB0820C1DDE8}" type="slidenum">
              <a:rPr lang="ru-RU" smtClean="0"/>
              <a:t>21</a:t>
            </a:fld>
            <a:endParaRPr lang="ru-RU"/>
          </a:p>
        </p:txBody>
      </p:sp>
    </p:spTree>
    <p:extLst>
      <p:ext uri="{BB962C8B-B14F-4D97-AF65-F5344CB8AC3E}">
        <p14:creationId xmlns:p14="http://schemas.microsoft.com/office/powerpoint/2010/main" val="3863321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3515858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698AC0D6-E25A-4B67-AED9-42F0F2A7485C}" type="datetimeFigureOut">
              <a:rPr lang="ru-RU" smtClean="0"/>
              <a:t>11.08.2015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2476378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2896051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700980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3594029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78617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2067042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4041704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1046964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3405884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8AC0D6-E25A-4B67-AED9-42F0F2A7485C}" type="datetimeFigureOut">
              <a:rPr lang="ru-RU" smtClean="0"/>
              <a:t>11.08.2015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4064655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98AC0D6-E25A-4B67-AED9-42F0F2A7485C}" type="datetimeFigureOut">
              <a:rPr lang="ru-RU" smtClean="0"/>
              <a:t>11.08.2015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3303526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98AC0D6-E25A-4B67-AED9-42F0F2A7485C}" type="datetimeFigureOut">
              <a:rPr lang="ru-RU" smtClean="0"/>
              <a:t>11.08.2015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3981170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98AC0D6-E25A-4B67-AED9-42F0F2A7485C}" type="datetimeFigureOut">
              <a:rPr lang="ru-RU" smtClean="0"/>
              <a:t>11.08.2015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2945816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8AC0D6-E25A-4B67-AED9-42F0F2A7485C}" type="datetimeFigureOut">
              <a:rPr lang="ru-RU" smtClean="0"/>
              <a:t>11.08.2015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4260776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98AC0D6-E25A-4B67-AED9-42F0F2A7485C}" type="datetimeFigureOut">
              <a:rPr lang="ru-RU" smtClean="0"/>
              <a:t>11.08.2015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3629797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98AC0D6-E25A-4B67-AED9-42F0F2A7485C}" type="datetimeFigureOut">
              <a:rPr lang="ru-RU" smtClean="0"/>
              <a:t>11.08.2015</a:t>
            </a:fld>
            <a:endParaRPr lang="ru-RU"/>
          </a:p>
        </p:txBody>
      </p:sp>
      <p:sp>
        <p:nvSpPr>
          <p:cNvPr id="6" name="Footer Placeholder 5"/>
          <p:cNvSpPr>
            <a:spLocks noGrp="1"/>
          </p:cNvSpPr>
          <p:nvPr>
            <p:ph type="ftr" sz="quarter" idx="11"/>
          </p:nvPr>
        </p:nvSpPr>
        <p:spPr>
          <a:xfrm>
            <a:off x="533400" y="6172200"/>
            <a:ext cx="5811724" cy="365125"/>
          </a:xfrm>
        </p:spPr>
        <p:txBody>
          <a:bodyPr/>
          <a:lstStyle/>
          <a:p>
            <a:endParaRPr lang="ru-RU"/>
          </a:p>
        </p:txBody>
      </p:sp>
      <p:sp>
        <p:nvSpPr>
          <p:cNvPr id="7" name="Slide Number Placeholder 6"/>
          <p:cNvSpPr>
            <a:spLocks noGrp="1"/>
          </p:cNvSpPr>
          <p:nvPr>
            <p:ph type="sldNum" sz="quarter" idx="12"/>
          </p:nvPr>
        </p:nvSpPr>
        <p:spPr/>
        <p:txBody>
          <a:bodyPr/>
          <a:lstStyle/>
          <a:p>
            <a:fld id="{2ACA6430-96A3-4108-A191-FB1FB771100F}" type="slidenum">
              <a:rPr lang="ru-RU" smtClean="0"/>
              <a:t>‹#›</a:t>
            </a:fld>
            <a:endParaRPr lang="ru-RU"/>
          </a:p>
        </p:txBody>
      </p:sp>
    </p:spTree>
    <p:extLst>
      <p:ext uri="{BB962C8B-B14F-4D97-AF65-F5344CB8AC3E}">
        <p14:creationId xmlns:p14="http://schemas.microsoft.com/office/powerpoint/2010/main" val="278755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98AC0D6-E25A-4B67-AED9-42F0F2A7485C}" type="datetimeFigureOut">
              <a:rPr lang="ru-RU" smtClean="0"/>
              <a:t>11.08.2015</a:t>
            </a:fld>
            <a:endParaRPr lang="ru-RU"/>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2ACA6430-96A3-4108-A191-FB1FB771100F}" type="slidenum">
              <a:rPr lang="ru-RU" smtClean="0"/>
              <a:t>‹#›</a:t>
            </a:fld>
            <a:endParaRPr lang="ru-RU"/>
          </a:p>
        </p:txBody>
      </p:sp>
    </p:spTree>
    <p:extLst>
      <p:ext uri="{BB962C8B-B14F-4D97-AF65-F5344CB8AC3E}">
        <p14:creationId xmlns:p14="http://schemas.microsoft.com/office/powerpoint/2010/main" val="25071407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143000"/>
          </a:xfrm>
        </p:spPr>
        <p:txBody>
          <a:bodyPr>
            <a:normAutofit/>
          </a:bodyPr>
          <a:lstStyle/>
          <a:p>
            <a:endParaRPr lang="ru-RU" b="1"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122861"/>
            <a:ext cx="6984776" cy="4565213"/>
          </a:xfrm>
          <a:prstGeom prst="rect">
            <a:avLst/>
          </a:prstGeom>
        </p:spPr>
      </p:pic>
    </p:spTree>
    <p:extLst>
      <p:ext uri="{BB962C8B-B14F-4D97-AF65-F5344CB8AC3E}">
        <p14:creationId xmlns:p14="http://schemas.microsoft.com/office/powerpoint/2010/main" val="154189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артинки по запросу азат карачурин"/>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3672408" cy="6192688"/>
          </a:xfrm>
          <a:prstGeom prst="rect">
            <a:avLst/>
          </a:prstGeom>
          <a:noFill/>
          <a:ln>
            <a:noFill/>
          </a:ln>
        </p:spPr>
      </p:pic>
      <p:pic>
        <p:nvPicPr>
          <p:cNvPr id="3" name="Рисунок 2" descr="https://encrypted-tbn3.gstatic.com/images?q=tbn:ANd9GcSeaFEETxonfE8cxjpQT40tTOaee_lzV8HlQ-bmuPBO44WRNGgztw"/>
          <p:cNvPicPr/>
          <p:nvPr/>
        </p:nvPicPr>
        <p:blipFill>
          <a:blip r:embed="rId3">
            <a:extLst>
              <a:ext uri="{28A0092B-C50C-407E-A947-70E740481C1C}">
                <a14:useLocalDpi xmlns:a14="http://schemas.microsoft.com/office/drawing/2010/main" val="0"/>
              </a:ext>
            </a:extLst>
          </a:blip>
          <a:srcRect/>
          <a:stretch>
            <a:fillRect/>
          </a:stretch>
        </p:blipFill>
        <p:spPr bwMode="auto">
          <a:xfrm>
            <a:off x="3635896" y="836712"/>
            <a:ext cx="5328592" cy="4032448"/>
          </a:xfrm>
          <a:prstGeom prst="rect">
            <a:avLst/>
          </a:prstGeom>
          <a:noFill/>
          <a:ln>
            <a:noFill/>
          </a:ln>
        </p:spPr>
      </p:pic>
    </p:spTree>
    <p:extLst>
      <p:ext uri="{BB962C8B-B14F-4D97-AF65-F5344CB8AC3E}">
        <p14:creationId xmlns:p14="http://schemas.microsoft.com/office/powerpoint/2010/main" val="31924674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Картинки по запросу азат карачурин"/>
          <p:cNvPicPr/>
          <p:nvPr/>
        </p:nvPicPr>
        <p:blipFill>
          <a:blip r:embed="rId2">
            <a:extLst>
              <a:ext uri="{28A0092B-C50C-407E-A947-70E740481C1C}">
                <a14:useLocalDpi xmlns:a14="http://schemas.microsoft.com/office/drawing/2010/main" val="0"/>
              </a:ext>
            </a:extLst>
          </a:blip>
          <a:srcRect/>
          <a:stretch>
            <a:fillRect/>
          </a:stretch>
        </p:blipFill>
        <p:spPr bwMode="auto">
          <a:xfrm>
            <a:off x="3653086" y="3035722"/>
            <a:ext cx="5490914" cy="3822278"/>
          </a:xfrm>
          <a:prstGeom prst="rect">
            <a:avLst/>
          </a:prstGeom>
          <a:noFill/>
          <a:ln>
            <a:noFill/>
          </a:ln>
        </p:spPr>
      </p:pic>
      <p:pic>
        <p:nvPicPr>
          <p:cNvPr id="2" name="Рисунок 1" descr="Картинки по запросу азат карачурин"/>
          <p:cNvPicPr/>
          <p:nvPr/>
        </p:nvPicPr>
        <p:blipFill>
          <a:blip r:embed="rId3">
            <a:extLst>
              <a:ext uri="{28A0092B-C50C-407E-A947-70E740481C1C}">
                <a14:useLocalDpi xmlns:a14="http://schemas.microsoft.com/office/drawing/2010/main" val="0"/>
              </a:ext>
            </a:extLst>
          </a:blip>
          <a:srcRect/>
          <a:stretch>
            <a:fillRect/>
          </a:stretch>
        </p:blipFill>
        <p:spPr bwMode="auto">
          <a:xfrm>
            <a:off x="30741" y="116632"/>
            <a:ext cx="4608512" cy="3600400"/>
          </a:xfrm>
          <a:prstGeom prst="rect">
            <a:avLst/>
          </a:prstGeom>
          <a:noFill/>
          <a:ln>
            <a:noFill/>
          </a:ln>
        </p:spPr>
      </p:pic>
    </p:spTree>
    <p:extLst>
      <p:ext uri="{BB962C8B-B14F-4D97-AF65-F5344CB8AC3E}">
        <p14:creationId xmlns:p14="http://schemas.microsoft.com/office/powerpoint/2010/main" val="3694795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артинки по запросу азат карачурин"/>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88640"/>
            <a:ext cx="6912768" cy="4896544"/>
          </a:xfrm>
          <a:prstGeom prst="rect">
            <a:avLst/>
          </a:prstGeom>
          <a:noFill/>
          <a:ln>
            <a:noFill/>
          </a:ln>
        </p:spPr>
      </p:pic>
      <p:sp>
        <p:nvSpPr>
          <p:cNvPr id="3" name="Заголовок 2"/>
          <p:cNvSpPr>
            <a:spLocks noGrp="1"/>
          </p:cNvSpPr>
          <p:nvPr>
            <p:ph type="title"/>
          </p:nvPr>
        </p:nvSpPr>
        <p:spPr>
          <a:xfrm>
            <a:off x="467544" y="5229200"/>
            <a:ext cx="6554867" cy="1524000"/>
          </a:xfrm>
        </p:spPr>
        <p:txBody>
          <a:bodyPr>
            <a:noAutofit/>
          </a:bodyPr>
          <a:lstStyle/>
          <a:p>
            <a:r>
              <a:rPr lang="ru-RU" sz="3600" b="1" dirty="0" err="1" smtClean="0"/>
              <a:t>Паралимпийская</a:t>
            </a:r>
            <a:r>
              <a:rPr lang="ru-RU" sz="3600" b="1" dirty="0" smtClean="0"/>
              <a:t> сборная </a:t>
            </a:r>
            <a:br>
              <a:rPr lang="ru-RU" sz="3600" b="1" dirty="0" smtClean="0"/>
            </a:br>
            <a:r>
              <a:rPr lang="ru-RU" sz="3600" b="1" dirty="0" smtClean="0"/>
              <a:t>команда России</a:t>
            </a:r>
            <a:endParaRPr lang="ru-RU" sz="3600" b="1" dirty="0"/>
          </a:p>
        </p:txBody>
      </p:sp>
    </p:spTree>
    <p:extLst>
      <p:ext uri="{BB962C8B-B14F-4D97-AF65-F5344CB8AC3E}">
        <p14:creationId xmlns:p14="http://schemas.microsoft.com/office/powerpoint/2010/main" val="4069842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392"/>
            <a:ext cx="8229600" cy="1143000"/>
          </a:xfrm>
        </p:spPr>
        <p:txBody>
          <a:bodyPr/>
          <a:lstStyle/>
          <a:p>
            <a:r>
              <a:rPr lang="ru-RU" dirty="0" smtClean="0"/>
              <a:t>Северный полюс</a:t>
            </a:r>
            <a:endParaRPr lang="ru-RU" dirty="0"/>
          </a:p>
        </p:txBody>
      </p:sp>
      <p:pic>
        <p:nvPicPr>
          <p:cNvPr id="11266" name="Picture 2" descr="C:\Users\User\Desktop\images (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212976"/>
            <a:ext cx="5891239" cy="3612745"/>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User\Desktop\арктик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92" y="764704"/>
            <a:ext cx="5039591" cy="3323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213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42" name="Picture 2" descr="C:\Users\User\Deskto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664"/>
            <a:ext cx="8964487"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1664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143000"/>
          </a:xfrm>
        </p:spPr>
        <p:txBody>
          <a:bodyPr>
            <a:normAutofit fontScale="90000"/>
          </a:bodyPr>
          <a:lstStyle/>
          <a:p>
            <a:r>
              <a:rPr lang="en-US" sz="3200" b="1" dirty="0" smtClean="0"/>
              <a:t>VII</a:t>
            </a:r>
            <a:r>
              <a:rPr lang="ru-RU" sz="3200" b="1" dirty="0"/>
              <a:t> </a:t>
            </a:r>
            <a:r>
              <a:rPr lang="ru-RU" sz="3200" b="1" dirty="0" smtClean="0"/>
              <a:t>Арктическая  молодежная экспедиция: «На лыжах – к Северному полюсу!»</a:t>
            </a:r>
            <a:endParaRPr lang="ru-RU" sz="3200" b="1" dirty="0"/>
          </a:p>
        </p:txBody>
      </p:sp>
      <p:pic>
        <p:nvPicPr>
          <p:cNvPr id="8194" name="Picture 2" descr="C:\Users\User\Desktop\экспедиция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44824"/>
            <a:ext cx="7416824" cy="4575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969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5085184"/>
            <a:ext cx="8229600" cy="1143000"/>
          </a:xfrm>
        </p:spPr>
        <p:txBody>
          <a:bodyPr>
            <a:normAutofit fontScale="90000"/>
          </a:bodyPr>
          <a:lstStyle/>
          <a:p>
            <a:r>
              <a:rPr lang="ru-RU" sz="2200" b="1" dirty="0"/>
              <a:t>Молодёжная арктическая экспедиция </a:t>
            </a:r>
            <a:r>
              <a:rPr lang="ru-RU" sz="2200" b="1" dirty="0" smtClean="0"/>
              <a:t>достигла </a:t>
            </a:r>
            <a:r>
              <a:rPr lang="ru-RU" sz="2200" b="1" dirty="0" smtClean="0"/>
              <a:t>своей</a:t>
            </a:r>
            <a:r>
              <a:rPr lang="ru-RU" sz="2200" b="1" dirty="0" smtClean="0"/>
              <a:t/>
            </a:r>
            <a:br>
              <a:rPr lang="ru-RU" sz="2200" b="1" dirty="0" smtClean="0"/>
            </a:br>
            <a:r>
              <a:rPr lang="ru-RU" sz="2200" b="1" dirty="0" smtClean="0"/>
              <a:t>Северный </a:t>
            </a:r>
            <a:r>
              <a:rPr lang="ru-RU" sz="2200" b="1" dirty="0"/>
              <a:t>полюс покорился семерым российским подросткам: Ксении Герман, Николаю Зайцеву, Алёне Карпенко, Карине </a:t>
            </a:r>
            <a:r>
              <a:rPr lang="ru-RU" sz="2200" b="1" dirty="0" err="1"/>
              <a:t>Каусовой</a:t>
            </a:r>
            <a:r>
              <a:rPr lang="ru-RU" sz="2200" b="1" dirty="0"/>
              <a:t>, </a:t>
            </a:r>
            <a:r>
              <a:rPr lang="ru-RU" sz="2200" b="1" dirty="0" err="1"/>
              <a:t>Ахурамазаду</a:t>
            </a:r>
            <a:r>
              <a:rPr lang="ru-RU" sz="2200" b="1" dirty="0"/>
              <a:t> </a:t>
            </a:r>
            <a:r>
              <a:rPr lang="ru-RU" sz="2200" b="1" dirty="0" err="1"/>
              <a:t>Муминджанову</a:t>
            </a:r>
            <a:r>
              <a:rPr lang="ru-RU" sz="2200" b="1" dirty="0"/>
              <a:t>, Никите Некрасову и Александру Петрову. В составе команды - Уполномоченный при Президенте Российской Федерации по правам ребёнка Павел Астахов.</a:t>
            </a:r>
            <a:br>
              <a:rPr lang="ru-RU" sz="2200" b="1" dirty="0"/>
            </a:br>
            <a:endParaRPr lang="ru-RU" sz="2200" b="1" dirty="0"/>
          </a:p>
        </p:txBody>
      </p:sp>
      <p:pic>
        <p:nvPicPr>
          <p:cNvPr id="9219" name="Picture 3" descr="C:\Users\User\Desktop\images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1347"/>
            <a:ext cx="5674994" cy="4250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293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Преодолевая преграды</a:t>
            </a:r>
            <a:endParaRPr lang="ru-RU" b="1" dirty="0"/>
          </a:p>
        </p:txBody>
      </p:sp>
      <p:pic>
        <p:nvPicPr>
          <p:cNvPr id="12290" name="Picture 2" descr="C:\Users\User\Desktop\images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08720"/>
            <a:ext cx="8114869" cy="5253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685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57041"/>
            <a:ext cx="7488832" cy="560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50077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3314" name="Picture 2" descr="C:\Users\User\Desktop\палатк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537" y="764704"/>
            <a:ext cx="7927963"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3934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20811" y="86916"/>
            <a:ext cx="5400600" cy="6832640"/>
          </a:xfrm>
          <a:prstGeom prst="rect">
            <a:avLst/>
          </a:prstGeom>
        </p:spPr>
        <p:txBody>
          <a:bodyPr wrap="square">
            <a:spAutoFit/>
          </a:bodyPr>
          <a:lstStyle/>
          <a:p>
            <a:pPr algn="ctr"/>
            <a:r>
              <a:rPr lang="ru-RU" sz="2800" b="1" dirty="0"/>
              <a:t>Гимн «Горячих сердец</a:t>
            </a:r>
            <a:r>
              <a:rPr lang="ru-RU" sz="2800" b="1" dirty="0" smtClean="0"/>
              <a:t>»</a:t>
            </a:r>
          </a:p>
          <a:p>
            <a:pPr algn="ctr"/>
            <a:r>
              <a:rPr lang="ru-RU" b="1" dirty="0" smtClean="0"/>
              <a:t>Музыка </a:t>
            </a:r>
            <a:r>
              <a:rPr lang="ru-RU" b="1" dirty="0"/>
              <a:t>Ф. </a:t>
            </a:r>
            <a:r>
              <a:rPr lang="ru-RU" b="1" dirty="0" smtClean="0"/>
              <a:t>Степанова, слова А. Михайличенко</a:t>
            </a:r>
          </a:p>
          <a:p>
            <a:pPr algn="ctr"/>
            <a:endParaRPr lang="ru-RU" sz="2200" b="1" dirty="0" smtClean="0"/>
          </a:p>
          <a:p>
            <a:pPr algn="ctr"/>
            <a:r>
              <a:rPr lang="ru-RU" sz="2200" b="1" dirty="0" smtClean="0"/>
              <a:t>Когда </a:t>
            </a:r>
            <a:r>
              <a:rPr lang="ru-RU" sz="2200" b="1" dirty="0"/>
              <a:t>б все юные сердца России,</a:t>
            </a:r>
          </a:p>
          <a:p>
            <a:pPr algn="ctr"/>
            <a:r>
              <a:rPr lang="ru-RU" sz="2200" b="1" dirty="0"/>
              <a:t>Одним горячим полыхнув </a:t>
            </a:r>
            <a:r>
              <a:rPr lang="ru-RU" sz="2200" b="1" dirty="0" smtClean="0"/>
              <a:t>огнём</a:t>
            </a:r>
            <a:r>
              <a:rPr lang="ru-RU" sz="2200" b="1" dirty="0"/>
              <a:t>,</a:t>
            </a:r>
          </a:p>
          <a:p>
            <a:pPr algn="ctr"/>
            <a:r>
              <a:rPr lang="ru-RU" sz="2200" b="1" dirty="0"/>
              <a:t>Объединили вдруг свои усилья,</a:t>
            </a:r>
          </a:p>
          <a:p>
            <a:pPr algn="ctr"/>
            <a:r>
              <a:rPr lang="ru-RU" sz="2200" b="1" dirty="0"/>
              <a:t>Все льдины зла растаяли бы в </a:t>
            </a:r>
            <a:r>
              <a:rPr lang="ru-RU" sz="2200" b="1" dirty="0" smtClean="0"/>
              <a:t>нём</a:t>
            </a:r>
            <a:r>
              <a:rPr lang="ru-RU" sz="2200" b="1" dirty="0"/>
              <a:t>!</a:t>
            </a:r>
          </a:p>
          <a:p>
            <a:pPr algn="ctr"/>
            <a:r>
              <a:rPr lang="ru-RU" sz="2200" b="1" dirty="0"/>
              <a:t>Я – Россиянин, я за </a:t>
            </a:r>
            <a:r>
              <a:rPr lang="ru-RU" sz="2200" b="1" dirty="0" smtClean="0"/>
              <a:t>всё </a:t>
            </a:r>
            <a:r>
              <a:rPr lang="ru-RU" sz="2200" b="1" dirty="0"/>
              <a:t>в ответе!</a:t>
            </a:r>
          </a:p>
          <a:p>
            <a:pPr algn="ctr"/>
            <a:r>
              <a:rPr lang="ru-RU" sz="2200" b="1" dirty="0"/>
              <a:t>Мне Родина дороже бытия!</a:t>
            </a:r>
          </a:p>
          <a:p>
            <a:pPr algn="ctr"/>
            <a:r>
              <a:rPr lang="ru-RU" sz="2200" b="1" dirty="0"/>
              <a:t>За </a:t>
            </a:r>
            <a:r>
              <a:rPr lang="ru-RU" sz="2200" b="1" dirty="0" smtClean="0"/>
              <a:t>всё, </a:t>
            </a:r>
            <a:r>
              <a:rPr lang="ru-RU" sz="2200" b="1" dirty="0"/>
              <a:t>что происходит на планете,</a:t>
            </a:r>
          </a:p>
          <a:p>
            <a:pPr algn="ctr"/>
            <a:r>
              <a:rPr lang="ru-RU" sz="2200" b="1" dirty="0"/>
              <a:t>Горячим сердцем отвечаю я</a:t>
            </a:r>
            <a:r>
              <a:rPr lang="ru-RU" sz="2200" b="1" dirty="0" smtClean="0"/>
              <a:t>!</a:t>
            </a:r>
          </a:p>
          <a:p>
            <a:pPr algn="ctr"/>
            <a:r>
              <a:rPr lang="ru-RU" sz="2200" b="1" dirty="0"/>
              <a:t>Я рядом с тем, кого беда застала,</a:t>
            </a:r>
          </a:p>
          <a:p>
            <a:pPr algn="ctr"/>
            <a:r>
              <a:rPr lang="ru-RU" sz="2200" b="1" dirty="0"/>
              <a:t>В огонь и в воду я готов идти!</a:t>
            </a:r>
          </a:p>
          <a:p>
            <a:pPr algn="ctr"/>
            <a:r>
              <a:rPr lang="ru-RU" sz="2200" b="1" dirty="0"/>
              <a:t>Сердцам горячим медлить не пристало,</a:t>
            </a:r>
          </a:p>
          <a:p>
            <a:pPr algn="ctr"/>
            <a:r>
              <a:rPr lang="ru-RU" sz="2200" b="1" dirty="0"/>
              <a:t>Чтоб малыша из пламени спасти!</a:t>
            </a:r>
          </a:p>
          <a:p>
            <a:pPr algn="ctr"/>
            <a:r>
              <a:rPr lang="ru-RU" sz="2200" b="1" dirty="0"/>
              <a:t>Я – Россиянин, я за </a:t>
            </a:r>
            <a:r>
              <a:rPr lang="ru-RU" sz="2200" b="1" dirty="0" smtClean="0"/>
              <a:t>всё </a:t>
            </a:r>
            <a:r>
              <a:rPr lang="ru-RU" sz="2200" b="1" dirty="0"/>
              <a:t>в ответе!</a:t>
            </a:r>
          </a:p>
          <a:p>
            <a:pPr algn="ctr"/>
            <a:r>
              <a:rPr lang="ru-RU" sz="2200" b="1" dirty="0"/>
              <a:t>Мне Родина дороже бытия!</a:t>
            </a:r>
          </a:p>
          <a:p>
            <a:pPr algn="ctr"/>
            <a:r>
              <a:rPr lang="ru-RU" sz="2200" b="1" dirty="0"/>
              <a:t>За </a:t>
            </a:r>
            <a:r>
              <a:rPr lang="ru-RU" sz="2200" b="1" dirty="0" smtClean="0"/>
              <a:t>всё, </a:t>
            </a:r>
            <a:r>
              <a:rPr lang="ru-RU" sz="2200" b="1" dirty="0"/>
              <a:t>что происходит на планете,</a:t>
            </a:r>
          </a:p>
          <a:p>
            <a:pPr algn="ctr"/>
            <a:r>
              <a:rPr lang="ru-RU" sz="2200" b="1" dirty="0"/>
              <a:t>Горячим сердцем отвечаю я!</a:t>
            </a:r>
          </a:p>
          <a:p>
            <a:endParaRPr lang="ru-RU" dirty="0"/>
          </a:p>
        </p:txBody>
      </p:sp>
    </p:spTree>
    <p:extLst>
      <p:ext uri="{BB962C8B-B14F-4D97-AF65-F5344CB8AC3E}">
        <p14:creationId xmlns:p14="http://schemas.microsoft.com/office/powerpoint/2010/main" val="3533863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Все </a:t>
            </a:r>
            <a:r>
              <a:rPr lang="ru-RU" b="1" dirty="0"/>
              <a:t>вернулись живы и </a:t>
            </a:r>
            <a:r>
              <a:rPr lang="ru-RU" b="1" dirty="0" smtClean="0"/>
              <a:t>здоровы…</a:t>
            </a:r>
            <a:endParaRPr lang="ru-RU" b="1" dirty="0"/>
          </a:p>
        </p:txBody>
      </p:sp>
      <p:pic>
        <p:nvPicPr>
          <p:cNvPr id="14338" name="Picture 2" descr="C:\Users\User\Desktop\images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56792"/>
            <a:ext cx="7618361"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7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Рамазан-Галимуллин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764704"/>
            <a:ext cx="5525613" cy="489654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539552" y="8493"/>
            <a:ext cx="7772400" cy="756211"/>
          </a:xfrm>
        </p:spPr>
        <p:txBody>
          <a:bodyPr>
            <a:normAutofit/>
          </a:bodyPr>
          <a:lstStyle/>
          <a:p>
            <a:pPr algn="ctr"/>
            <a:r>
              <a:rPr lang="ru-RU" sz="3600" b="1" dirty="0" smtClean="0"/>
              <a:t>Рамазан </a:t>
            </a:r>
            <a:r>
              <a:rPr lang="ru-RU" sz="3600" b="1" dirty="0" err="1" smtClean="0"/>
              <a:t>Галимуллин</a:t>
            </a:r>
            <a:r>
              <a:rPr lang="ru-RU" sz="3600" b="1" dirty="0" smtClean="0"/>
              <a:t>  </a:t>
            </a:r>
            <a:endParaRPr lang="ru-RU" b="1" dirty="0"/>
          </a:p>
        </p:txBody>
      </p:sp>
      <p:sp>
        <p:nvSpPr>
          <p:cNvPr id="3" name="Подзаголовок 2"/>
          <p:cNvSpPr>
            <a:spLocks noGrp="1"/>
          </p:cNvSpPr>
          <p:nvPr>
            <p:ph type="subTitle" idx="1"/>
          </p:nvPr>
        </p:nvSpPr>
        <p:spPr>
          <a:xfrm>
            <a:off x="35520" y="5733256"/>
            <a:ext cx="8928992" cy="1752600"/>
          </a:xfrm>
        </p:spPr>
        <p:txBody>
          <a:bodyPr/>
          <a:lstStyle/>
          <a:p>
            <a:pPr algn="ctr"/>
            <a:r>
              <a:rPr lang="ru-RU" sz="2800" b="1" dirty="0" smtClean="0">
                <a:solidFill>
                  <a:schemeClr val="tx1"/>
                </a:solidFill>
              </a:rPr>
              <a:t>школьник из Татарстана спас утопающего </a:t>
            </a:r>
            <a:endParaRPr lang="ru-RU" sz="2800" b="1" dirty="0">
              <a:solidFill>
                <a:schemeClr val="tx1"/>
              </a:solidFill>
            </a:endParaRPr>
          </a:p>
          <a:p>
            <a:pPr algn="ctr"/>
            <a:r>
              <a:rPr lang="ru-RU" sz="2800" b="1" dirty="0" smtClean="0">
                <a:solidFill>
                  <a:schemeClr val="tx1"/>
                </a:solidFill>
              </a:rPr>
              <a:t>друга и собаку</a:t>
            </a:r>
          </a:p>
          <a:p>
            <a:endParaRPr lang="ru-RU" sz="2800" dirty="0" smtClean="0">
              <a:solidFill>
                <a:schemeClr val="tx1"/>
              </a:solidFill>
            </a:endParaRPr>
          </a:p>
          <a:p>
            <a:endParaRPr lang="ru-RU" dirty="0"/>
          </a:p>
        </p:txBody>
      </p:sp>
    </p:spTree>
    <p:extLst>
      <p:ext uri="{BB962C8B-B14F-4D97-AF65-F5344CB8AC3E}">
        <p14:creationId xmlns:p14="http://schemas.microsoft.com/office/powerpoint/2010/main" val="21787859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Александр-Сталбунов.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1539" y="980728"/>
            <a:ext cx="6191250" cy="46482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539552" y="188641"/>
            <a:ext cx="7772400" cy="648072"/>
          </a:xfrm>
        </p:spPr>
        <p:txBody>
          <a:bodyPr/>
          <a:lstStyle/>
          <a:p>
            <a:pPr algn="ctr"/>
            <a:r>
              <a:rPr lang="ru-RU" b="1" dirty="0" smtClean="0"/>
              <a:t>Александр</a:t>
            </a:r>
            <a:r>
              <a:rPr lang="ru-RU" dirty="0" smtClean="0"/>
              <a:t> </a:t>
            </a:r>
            <a:r>
              <a:rPr lang="ru-RU" b="1" dirty="0" err="1" smtClean="0"/>
              <a:t>Столбунов</a:t>
            </a:r>
            <a:endParaRPr lang="ru-RU" b="1" dirty="0"/>
          </a:p>
        </p:txBody>
      </p:sp>
      <p:sp>
        <p:nvSpPr>
          <p:cNvPr id="3" name="Текст 2"/>
          <p:cNvSpPr>
            <a:spLocks noGrp="1"/>
          </p:cNvSpPr>
          <p:nvPr>
            <p:ph type="body" idx="1"/>
          </p:nvPr>
        </p:nvSpPr>
        <p:spPr>
          <a:xfrm>
            <a:off x="539552" y="5772943"/>
            <a:ext cx="7772400" cy="740420"/>
          </a:xfrm>
        </p:spPr>
        <p:txBody>
          <a:bodyPr>
            <a:normAutofit fontScale="92500" lnSpcReduction="20000"/>
          </a:bodyPr>
          <a:lstStyle/>
          <a:p>
            <a:pPr algn="ctr"/>
            <a:r>
              <a:rPr lang="ru-RU" sz="2800" b="1" dirty="0" err="1">
                <a:solidFill>
                  <a:schemeClr val="tx1"/>
                </a:solidFill>
              </a:rPr>
              <a:t>Cтудент</a:t>
            </a:r>
            <a:r>
              <a:rPr lang="ru-RU" sz="2800" b="1" dirty="0">
                <a:solidFill>
                  <a:schemeClr val="tx1"/>
                </a:solidFill>
              </a:rPr>
              <a:t> из Еврейской автономной области спас двух девушек на пожаре.</a:t>
            </a:r>
          </a:p>
        </p:txBody>
      </p:sp>
    </p:spTree>
    <p:extLst>
      <p:ext uri="{BB962C8B-B14F-4D97-AF65-F5344CB8AC3E}">
        <p14:creationId xmlns:p14="http://schemas.microsoft.com/office/powerpoint/2010/main" val="954368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4293096"/>
            <a:ext cx="8154144" cy="2308324"/>
          </a:xfrm>
          <a:prstGeom prst="rect">
            <a:avLst/>
          </a:prstGeom>
        </p:spPr>
        <p:txBody>
          <a:bodyPr wrap="square">
            <a:spAutoFit/>
          </a:bodyPr>
          <a:lstStyle/>
          <a:p>
            <a:pPr algn="ctr"/>
            <a:r>
              <a:rPr lang="ru-RU" sz="3200" b="1" dirty="0"/>
              <a:t>Дмитрий Булгаков из Приморского края. </a:t>
            </a:r>
            <a:endParaRPr lang="ru-RU" sz="3200" b="1" dirty="0" smtClean="0"/>
          </a:p>
          <a:p>
            <a:pPr algn="ctr"/>
            <a:r>
              <a:rPr lang="ru-RU" sz="2400" b="1" dirty="0" smtClean="0"/>
              <a:t>В </a:t>
            </a:r>
            <a:r>
              <a:rPr lang="ru-RU" sz="2400" b="1" dirty="0"/>
              <a:t>2012 году, будучи на каникулах в международном детском лагере в КНДР, </a:t>
            </a:r>
            <a:r>
              <a:rPr lang="ru-RU" sz="2400" b="1" dirty="0" smtClean="0"/>
              <a:t> </a:t>
            </a:r>
            <a:r>
              <a:rPr lang="ru-RU" sz="2400" b="1" dirty="0"/>
              <a:t>спас тонущих китайский детей</a:t>
            </a:r>
            <a:r>
              <a:rPr lang="ru-RU" sz="3200" b="1" dirty="0"/>
              <a:t>. </a:t>
            </a:r>
          </a:p>
        </p:txBody>
      </p:sp>
      <p:pic>
        <p:nvPicPr>
          <p:cNvPr id="5122" name="Picture 2" descr="C:\Users\User\Desktop\2633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6367"/>
            <a:ext cx="6081168" cy="4059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30533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1560" y="4293096"/>
            <a:ext cx="7848872" cy="2369880"/>
          </a:xfrm>
          <a:prstGeom prst="rect">
            <a:avLst/>
          </a:prstGeom>
        </p:spPr>
        <p:txBody>
          <a:bodyPr wrap="square">
            <a:spAutoFit/>
          </a:bodyPr>
          <a:lstStyle/>
          <a:p>
            <a:pPr algn="ctr"/>
            <a:r>
              <a:rPr lang="ru-RU" sz="2800" b="1" dirty="0"/>
              <a:t>Полина </a:t>
            </a:r>
            <a:r>
              <a:rPr lang="ru-RU" sz="2800" b="1" dirty="0" err="1"/>
              <a:t>Бушина</a:t>
            </a:r>
            <a:r>
              <a:rPr lang="ru-RU" sz="2800" b="1" dirty="0"/>
              <a:t> из Красноярска </a:t>
            </a:r>
            <a:r>
              <a:rPr lang="ru-RU" sz="2400" dirty="0" smtClean="0"/>
              <a:t> </a:t>
            </a:r>
          </a:p>
          <a:p>
            <a:pPr algn="ctr"/>
            <a:r>
              <a:rPr lang="ru-RU" sz="2400" b="1" dirty="0"/>
              <a:t>В</a:t>
            </a:r>
            <a:r>
              <a:rPr lang="ru-RU" sz="2400" b="1" dirty="0" smtClean="0"/>
              <a:t> </a:t>
            </a:r>
            <a:r>
              <a:rPr lang="ru-RU" sz="2400" b="1" dirty="0"/>
              <a:t>один из жарких летних дней </a:t>
            </a:r>
            <a:r>
              <a:rPr lang="ru-RU" sz="2400" b="1" dirty="0" smtClean="0"/>
              <a:t>спасла жизнь </a:t>
            </a:r>
            <a:r>
              <a:rPr lang="ru-RU" sz="2400" b="1" dirty="0"/>
              <a:t>годовалому ребенку, которого родители случайно оставили в автомобиле. Девочка сразу позвонила в полицию и, пока специалисты ехали на место, создавала тень для ребенка своим телом.</a:t>
            </a:r>
          </a:p>
        </p:txBody>
      </p:sp>
      <p:pic>
        <p:nvPicPr>
          <p:cNvPr id="6146" name="Picture 2" descr="C:\Users\User\Desktop\GRrWW71kDjg-300x19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7320" y="144627"/>
            <a:ext cx="6077351" cy="4031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085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861048"/>
            <a:ext cx="9144000" cy="3046988"/>
          </a:xfrm>
          <a:prstGeom prst="rect">
            <a:avLst/>
          </a:prstGeom>
          <a:noFill/>
        </p:spPr>
        <p:txBody>
          <a:bodyPr wrap="square" rtlCol="0">
            <a:spAutoFit/>
          </a:bodyPr>
          <a:lstStyle/>
          <a:p>
            <a:pPr algn="ctr"/>
            <a:r>
              <a:rPr lang="ru-RU" sz="2400" b="1" dirty="0"/>
              <a:t>Ахметов </a:t>
            </a:r>
            <a:r>
              <a:rPr lang="ru-RU" sz="2400" b="1" dirty="0" err="1" smtClean="0"/>
              <a:t>Фадис</a:t>
            </a:r>
            <a:r>
              <a:rPr lang="ru-RU" sz="2400" b="1" dirty="0" smtClean="0"/>
              <a:t>,</a:t>
            </a:r>
            <a:r>
              <a:rPr lang="ru-RU" sz="2400" b="1" dirty="0"/>
              <a:t> </a:t>
            </a:r>
            <a:r>
              <a:rPr lang="ru-RU" sz="2400" b="1" dirty="0" smtClean="0"/>
              <a:t>село </a:t>
            </a:r>
            <a:r>
              <a:rPr lang="ru-RU" sz="2400" b="1" dirty="0" err="1"/>
              <a:t>Абдрахманово</a:t>
            </a:r>
            <a:r>
              <a:rPr lang="ru-RU" sz="2400" b="1" dirty="0"/>
              <a:t> </a:t>
            </a:r>
            <a:r>
              <a:rPr lang="ru-RU" sz="2400" b="1" dirty="0" err="1"/>
              <a:t>Аургазинского</a:t>
            </a:r>
            <a:r>
              <a:rPr lang="ru-RU" sz="2400" b="1" dirty="0"/>
              <a:t> </a:t>
            </a:r>
            <a:r>
              <a:rPr lang="ru-RU" sz="2400" b="1" dirty="0" err="1" smtClean="0"/>
              <a:t>района,Республика</a:t>
            </a:r>
            <a:r>
              <a:rPr lang="ru-RU" sz="2400" b="1" dirty="0" smtClean="0"/>
              <a:t> </a:t>
            </a:r>
            <a:r>
              <a:rPr lang="ru-RU" sz="2400" b="1" dirty="0"/>
              <a:t>Башкортостан</a:t>
            </a:r>
          </a:p>
          <a:p>
            <a:pPr algn="ctr"/>
            <a:r>
              <a:rPr lang="ru-RU" b="1" dirty="0" smtClean="0"/>
              <a:t>Помогал родителям </a:t>
            </a:r>
            <a:r>
              <a:rPr lang="ru-RU" b="1" dirty="0"/>
              <a:t>по хозяйству. Услышав крики, </a:t>
            </a:r>
            <a:r>
              <a:rPr lang="ru-RU" b="1" dirty="0" err="1"/>
              <a:t>Фадис</a:t>
            </a:r>
            <a:r>
              <a:rPr lang="ru-RU" b="1" dirty="0"/>
              <a:t> побежал в сторону оврага и увидел тонущего малыша. Юноша без колебаний нырнул в воду. Ледяной холод ошпарил тело, как кипятком. Встревоженно стукнуло сердце, лёгкие будто съежились, не давая вздохнуть. Старшеклассник парой крепких гребков добрался до малыша и, взвалив его на плечо, добрался до берега. Покрепче обняв мальчика, чтобы хоть немного согреть, он поспешил к тёплому жилью.</a:t>
            </a:r>
          </a:p>
          <a:p>
            <a:pPr algn="ctr"/>
            <a:r>
              <a:rPr lang="ru-RU" b="1" dirty="0"/>
              <a:t>Несмотря на то, что сам продрог до синевы, </a:t>
            </a:r>
            <a:r>
              <a:rPr lang="ru-RU" b="1" dirty="0" err="1"/>
              <a:t>Фадис</a:t>
            </a:r>
            <a:r>
              <a:rPr lang="ru-RU" b="1" dirty="0"/>
              <a:t> довольно улыбался: в его руках лежал хоть и замерзший и испуганный, но живой малыш!</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5976" y="0"/>
            <a:ext cx="3132048" cy="3977701"/>
          </a:xfrm>
          <a:prstGeom prst="rect">
            <a:avLst/>
          </a:prstGeom>
        </p:spPr>
      </p:pic>
    </p:spTree>
    <p:extLst>
      <p:ext uri="{BB962C8B-B14F-4D97-AF65-F5344CB8AC3E}">
        <p14:creationId xmlns:p14="http://schemas.microsoft.com/office/powerpoint/2010/main" val="369736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504" y="4169243"/>
            <a:ext cx="8784976" cy="2062103"/>
          </a:xfrm>
          <a:prstGeom prst="rect">
            <a:avLst/>
          </a:prstGeom>
          <a:noFill/>
        </p:spPr>
        <p:txBody>
          <a:bodyPr wrap="square" rtlCol="0">
            <a:spAutoFit/>
          </a:bodyPr>
          <a:lstStyle/>
          <a:p>
            <a:pPr algn="ctr"/>
            <a:r>
              <a:rPr lang="ru-RU" sz="2800" b="1" dirty="0"/>
              <a:t>«Лучшая награда – жизнь ребенка»</a:t>
            </a:r>
          </a:p>
          <a:p>
            <a:pPr algn="ctr"/>
            <a:r>
              <a:rPr lang="ru-RU" sz="2000" b="1" dirty="0" smtClean="0"/>
              <a:t>Михаил </a:t>
            </a:r>
            <a:r>
              <a:rPr lang="ru-RU" sz="2000" b="1" dirty="0" err="1"/>
              <a:t>Анфалов</a:t>
            </a:r>
            <a:r>
              <a:rPr lang="ru-RU" sz="2000" b="1" dirty="0"/>
              <a:t>, 20-летний студент автотранспортного техникума города Челябинска спешил на свидание. Он вошёл в подъезд дома, где жила его девушка, и в ужасе остановился. На полу лежала маленькая девочка, вся в крови, на которую взгромоздился высокий крупный мужчина. Ребёнок не подавал признаков </a:t>
            </a:r>
            <a:r>
              <a:rPr lang="ru-RU" sz="2000" b="1" dirty="0" smtClean="0"/>
              <a:t>жизни…</a:t>
            </a:r>
            <a:endParaRPr lang="ru-RU" sz="2000" b="1"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8093" y="0"/>
            <a:ext cx="3003798" cy="4005064"/>
          </a:xfrm>
          <a:prstGeom prst="rect">
            <a:avLst/>
          </a:prstGeom>
        </p:spPr>
      </p:pic>
    </p:spTree>
    <p:extLst>
      <p:ext uri="{BB962C8B-B14F-4D97-AF65-F5344CB8AC3E}">
        <p14:creationId xmlns:p14="http://schemas.microsoft.com/office/powerpoint/2010/main" val="3233211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User\Desktop\медал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140968"/>
            <a:ext cx="5376596" cy="345638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67544" y="116632"/>
            <a:ext cx="8136903" cy="2739211"/>
          </a:xfrm>
          <a:prstGeom prst="rect">
            <a:avLst/>
          </a:prstGeom>
        </p:spPr>
        <p:txBody>
          <a:bodyPr wrap="square">
            <a:spAutoFit/>
          </a:bodyPr>
          <a:lstStyle/>
          <a:p>
            <a:pPr algn="ctr"/>
            <a:r>
              <a:rPr lang="ru-RU" sz="2800" b="1" dirty="0"/>
              <a:t>Петр </a:t>
            </a:r>
            <a:r>
              <a:rPr lang="ru-RU" sz="2800" b="1" dirty="0" err="1"/>
              <a:t>Моргоров</a:t>
            </a:r>
            <a:r>
              <a:rPr lang="ru-RU" sz="2800" b="1" dirty="0"/>
              <a:t> из </a:t>
            </a:r>
            <a:r>
              <a:rPr lang="ru-RU" sz="2800" b="1" dirty="0" smtClean="0"/>
              <a:t>Бурятии </a:t>
            </a:r>
          </a:p>
          <a:p>
            <a:pPr algn="ctr"/>
            <a:r>
              <a:rPr lang="ru-RU" sz="2400" b="1" dirty="0" smtClean="0"/>
              <a:t>Девятиклассник спас </a:t>
            </a:r>
            <a:r>
              <a:rPr lang="ru-RU" sz="2400" b="1" dirty="0"/>
              <a:t>жизнь девочке, падавшей с балкона пятого этажа. Рассчитав за несколько секунд траекторию падения, он поймал ребенка у земли. Помимо почетного знака Петр был награжден за этот поступок государственной наградой России "За спасение </a:t>
            </a:r>
            <a:r>
              <a:rPr lang="ru-RU" sz="2400" b="1" dirty="0" smtClean="0"/>
              <a:t>погибавших</a:t>
            </a:r>
            <a:r>
              <a:rPr lang="ru-RU" sz="2400" b="1" dirty="0"/>
              <a:t>".</a:t>
            </a:r>
          </a:p>
        </p:txBody>
      </p:sp>
    </p:spTree>
    <p:extLst>
      <p:ext uri="{BB962C8B-B14F-4D97-AF65-F5344CB8AC3E}">
        <p14:creationId xmlns:p14="http://schemas.microsoft.com/office/powerpoint/2010/main" val="11784379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User\Desktop\эмблма.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3" y="404664"/>
            <a:ext cx="6049987" cy="576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7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эмбл.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32656"/>
            <a:ext cx="7632848"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124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332656"/>
            <a:ext cx="7776864" cy="5539978"/>
          </a:xfrm>
          <a:prstGeom prst="rect">
            <a:avLst/>
          </a:prstGeom>
        </p:spPr>
        <p:txBody>
          <a:bodyPr wrap="square">
            <a:spAutoFit/>
          </a:bodyPr>
          <a:lstStyle/>
          <a:p>
            <a:pPr algn="ctr"/>
            <a:r>
              <a:rPr lang="ru-RU" sz="4000" b="1" dirty="0" smtClean="0">
                <a:solidFill>
                  <a:srgbClr val="C00000"/>
                </a:solidFill>
              </a:rPr>
              <a:t>Почётная книга «Горячее сердце» с рассказами о поступках награждённых ребят размещена на сайте инициативы в открытом </a:t>
            </a:r>
            <a:r>
              <a:rPr lang="ru-RU" sz="4000" b="1" dirty="0">
                <a:solidFill>
                  <a:srgbClr val="C00000"/>
                </a:solidFill>
              </a:rPr>
              <a:t>доступе. </a:t>
            </a:r>
            <a:endParaRPr lang="ru-RU" sz="4000" b="1" dirty="0" smtClean="0">
              <a:solidFill>
                <a:srgbClr val="C00000"/>
              </a:solidFill>
            </a:endParaRPr>
          </a:p>
          <a:p>
            <a:endParaRPr lang="ru-RU" sz="4000" b="1" dirty="0" smtClean="0"/>
          </a:p>
          <a:p>
            <a:pPr algn="ctr"/>
            <a:r>
              <a:rPr lang="ru-RU" sz="3200" b="1" dirty="0" smtClean="0"/>
              <a:t>Почётная </a:t>
            </a:r>
            <a:r>
              <a:rPr lang="ru-RU" sz="3200" b="1" dirty="0"/>
              <a:t>книга «Горячее сердце</a:t>
            </a:r>
            <a:r>
              <a:rPr lang="ru-RU" sz="3200" b="1" dirty="0" smtClean="0"/>
              <a:t>» - </a:t>
            </a:r>
            <a:r>
              <a:rPr lang="en-US" sz="3200" b="1" dirty="0"/>
              <a:t>htt://</a:t>
            </a:r>
            <a:r>
              <a:rPr lang="en-US" sz="3200" b="1" dirty="0" smtClean="0"/>
              <a:t>edu53.ru/np-includes/upload/2014/04/24/5248.pdf</a:t>
            </a:r>
            <a:r>
              <a:rPr lang="en-US" sz="3200" b="1" dirty="0"/>
              <a:t>.</a:t>
            </a:r>
            <a:endParaRPr lang="ru-RU" sz="3200" b="1" dirty="0" smtClean="0"/>
          </a:p>
          <a:p>
            <a:r>
              <a:rPr lang="ru-RU" dirty="0" smtClean="0"/>
              <a:t> </a:t>
            </a:r>
            <a:endParaRPr lang="ru-RU" dirty="0"/>
          </a:p>
        </p:txBody>
      </p:sp>
    </p:spTree>
    <p:extLst>
      <p:ext uri="{BB962C8B-B14F-4D97-AF65-F5344CB8AC3E}">
        <p14:creationId xmlns:p14="http://schemas.microsoft.com/office/powerpoint/2010/main" val="1028591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004048" y="1309643"/>
            <a:ext cx="3672408" cy="4031873"/>
          </a:xfrm>
          <a:prstGeom prst="rect">
            <a:avLst/>
          </a:prstGeom>
        </p:spPr>
        <p:txBody>
          <a:bodyPr wrap="square">
            <a:spAutoFit/>
          </a:bodyPr>
          <a:lstStyle/>
          <a:p>
            <a:pPr algn="ctr"/>
            <a:r>
              <a:rPr lang="ru-RU" sz="3200" b="1" dirty="0">
                <a:latin typeface="Times New Roman"/>
                <a:ea typeface="Calibri"/>
              </a:rPr>
              <a:t>Всего же обладателями почётного нагрудного знака стали 130 молодых людей до 23 лет, в том числе </a:t>
            </a:r>
            <a:r>
              <a:rPr lang="ru-RU" sz="3200" b="1" dirty="0" err="1">
                <a:latin typeface="Times New Roman"/>
                <a:ea typeface="Calibri"/>
              </a:rPr>
              <a:t>паралимпийцы</a:t>
            </a:r>
            <a:r>
              <a:rPr lang="ru-RU" sz="3200" b="1" dirty="0">
                <a:latin typeface="Times New Roman"/>
                <a:ea typeface="Calibri"/>
              </a:rPr>
              <a:t>. </a:t>
            </a:r>
            <a:endParaRPr lang="ru-RU" sz="3200" b="1"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30954" t="14659" r="10710"/>
          <a:stretch/>
        </p:blipFill>
        <p:spPr>
          <a:xfrm>
            <a:off x="323528" y="1305444"/>
            <a:ext cx="4394214" cy="3654549"/>
          </a:xfrm>
          <a:prstGeom prst="rect">
            <a:avLst/>
          </a:prstGeom>
        </p:spPr>
      </p:pic>
    </p:spTree>
    <p:extLst>
      <p:ext uri="{BB962C8B-B14F-4D97-AF65-F5344CB8AC3E}">
        <p14:creationId xmlns:p14="http://schemas.microsoft.com/office/powerpoint/2010/main" val="971034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3573016"/>
            <a:ext cx="4248472" cy="2821251"/>
          </a:xfrm>
          <a:prstGeom prst="rect">
            <a:avLst/>
          </a:prstGeom>
        </p:spPr>
      </p:pic>
      <p:pic>
        <p:nvPicPr>
          <p:cNvPr id="17410" name="Picture 2" descr="C:\Users\User\Desktop\images (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32656"/>
            <a:ext cx="4827776"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4899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rmAutofit/>
          </a:bodyPr>
          <a:lstStyle/>
          <a:p>
            <a:r>
              <a:rPr lang="ru-RU" dirty="0" smtClean="0"/>
              <a:t/>
            </a:r>
            <a:br>
              <a:rPr lang="ru-RU" dirty="0" smtClean="0"/>
            </a:br>
            <a:endParaRPr lang="ru-RU" dirty="0"/>
          </a:p>
        </p:txBody>
      </p:sp>
      <p:pic>
        <p:nvPicPr>
          <p:cNvPr id="16386" name="Picture 2" descr="C:\Users\User\Desktop\тог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0"/>
            <a:ext cx="7272808" cy="6863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928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 Фото: Константин Чалабов/ РИА Новости www,ria.ru"/>
          <p:cNvPicPr/>
          <p:nvPr/>
        </p:nvPicPr>
        <p:blipFill>
          <a:blip r:embed="rId2">
            <a:extLst>
              <a:ext uri="{28A0092B-C50C-407E-A947-70E740481C1C}">
                <a14:useLocalDpi xmlns:a14="http://schemas.microsoft.com/office/drawing/2010/main" val="0"/>
              </a:ext>
            </a:extLst>
          </a:blip>
          <a:srcRect/>
          <a:stretch>
            <a:fillRect/>
          </a:stretch>
        </p:blipFill>
        <p:spPr bwMode="auto">
          <a:xfrm>
            <a:off x="755576" y="30374"/>
            <a:ext cx="7848872" cy="5270833"/>
          </a:xfrm>
          <a:prstGeom prst="rect">
            <a:avLst/>
          </a:prstGeom>
          <a:noFill/>
          <a:ln>
            <a:noFill/>
          </a:ln>
        </p:spPr>
      </p:pic>
      <p:sp>
        <p:nvSpPr>
          <p:cNvPr id="3" name="Прямоугольник 2"/>
          <p:cNvSpPr/>
          <p:nvPr/>
        </p:nvSpPr>
        <p:spPr>
          <a:xfrm>
            <a:off x="755576" y="5301208"/>
            <a:ext cx="7992888" cy="1200329"/>
          </a:xfrm>
          <a:prstGeom prst="rect">
            <a:avLst/>
          </a:prstGeom>
        </p:spPr>
        <p:txBody>
          <a:bodyPr wrap="square">
            <a:spAutoFit/>
          </a:bodyPr>
          <a:lstStyle/>
          <a:p>
            <a:pPr algn="ctr"/>
            <a:r>
              <a:rPr lang="ru-RU" sz="2400" b="1" dirty="0" err="1"/>
              <a:t>Азат</a:t>
            </a:r>
            <a:r>
              <a:rPr lang="ru-RU" sz="2400" b="1" dirty="0"/>
              <a:t> </a:t>
            </a:r>
            <a:r>
              <a:rPr lang="ru-RU" sz="2400" b="1" dirty="0" err="1"/>
              <a:t>Карачурин</a:t>
            </a:r>
            <a:r>
              <a:rPr lang="ru-RU" sz="2400" b="1" dirty="0"/>
              <a:t> выиграл в Сочи две </a:t>
            </a:r>
            <a:r>
              <a:rPr lang="ru-RU" sz="2400" b="1" dirty="0" smtClean="0"/>
              <a:t>медали </a:t>
            </a:r>
            <a:r>
              <a:rPr lang="ru-RU" sz="2400" b="1" dirty="0"/>
              <a:t>в биатлоне - </a:t>
            </a:r>
            <a:r>
              <a:rPr lang="ru-RU" sz="2400" b="1" u="sng" dirty="0"/>
              <a:t> </a:t>
            </a:r>
            <a:r>
              <a:rPr lang="ru-RU" sz="2400" b="1" u="sng" dirty="0" smtClean="0"/>
              <a:t>«золото» </a:t>
            </a:r>
            <a:r>
              <a:rPr lang="ru-RU" sz="2400" b="1" dirty="0" smtClean="0"/>
              <a:t>в </a:t>
            </a:r>
            <a:r>
              <a:rPr lang="ru-RU" sz="2400" b="1" dirty="0"/>
              <a:t>гонке на 12,5 км и "бронзу" на дистанции 7,5 </a:t>
            </a:r>
            <a:r>
              <a:rPr lang="ru-RU" sz="2400" b="1" dirty="0" smtClean="0"/>
              <a:t>км, посвятив свои победы маме.</a:t>
            </a:r>
            <a:endParaRPr lang="ru-RU" sz="2400" dirty="0"/>
          </a:p>
        </p:txBody>
      </p:sp>
    </p:spTree>
    <p:extLst>
      <p:ext uri="{BB962C8B-B14F-4D97-AF65-F5344CB8AC3E}">
        <p14:creationId xmlns:p14="http://schemas.microsoft.com/office/powerpoint/2010/main" val="795096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atic1.repo.aif.ru/1/fa/103134/fd6564a4d3be628d3d28e8fffb2253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16632"/>
            <a:ext cx="6264696"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627646"/>
      </p:ext>
    </p:extLst>
  </p:cSld>
  <p:clrMapOvr>
    <a:masterClrMapping/>
  </p:clrMapOvr>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299</TotalTime>
  <Words>518</Words>
  <Application>Microsoft Office PowerPoint</Application>
  <PresentationFormat>Экран (4:3)</PresentationFormat>
  <Paragraphs>49</Paragraphs>
  <Slides>28</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28</vt:i4>
      </vt:variant>
    </vt:vector>
  </HeadingPairs>
  <TitlesOfParts>
    <vt:vector size="33" baseType="lpstr">
      <vt:lpstr>Calibri</vt:lpstr>
      <vt:lpstr>Century Gothic</vt:lpstr>
      <vt:lpstr>Times New Roman</vt:lpstr>
      <vt:lpstr>Wingdings 3</vt:lpstr>
      <vt:lpstr>Сектор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Паралимпийская сборная  команда России</vt:lpstr>
      <vt:lpstr>Северный полюс</vt:lpstr>
      <vt:lpstr>Презентация PowerPoint</vt:lpstr>
      <vt:lpstr>VII Арктическая  молодежная экспедиция: «На лыжах – к Северному полюсу!»</vt:lpstr>
      <vt:lpstr>Молодёжная арктическая экспедиция достигла своей Северный полюс покорился семерым российским подросткам: Ксении Герман, Николаю Зайцеву, Алёне Карпенко, Карине Каусовой, Ахурамазаду Муминджанову, Никите Некрасову и Александру Петрову. В составе команды - Уполномоченный при Президенте Российской Федерации по правам ребёнка Павел Астахов. </vt:lpstr>
      <vt:lpstr>Преодолевая преграды</vt:lpstr>
      <vt:lpstr>Презентация PowerPoint</vt:lpstr>
      <vt:lpstr>Презентация PowerPoint</vt:lpstr>
      <vt:lpstr>Все вернулись живы и здоровы…</vt:lpstr>
      <vt:lpstr>Рамазан Галимуллин  </vt:lpstr>
      <vt:lpstr>Александр Столбунов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Всероссийская общественно-государственная инициатива "Горячее сердце"</dc:title>
  <dc:creator>User</dc:creator>
  <cp:lastModifiedBy>ольга</cp:lastModifiedBy>
  <cp:revision>22</cp:revision>
  <dcterms:created xsi:type="dcterms:W3CDTF">2015-02-19T07:07:48Z</dcterms:created>
  <dcterms:modified xsi:type="dcterms:W3CDTF">2015-08-11T08:55:37Z</dcterms:modified>
</cp:coreProperties>
</file>